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59" r:id="rId4"/>
  </p:sldMasterIdLst>
  <p:notesMasterIdLst>
    <p:notesMasterId r:id="rId28"/>
  </p:notesMasterIdLst>
  <p:handoutMasterIdLst>
    <p:handoutMasterId r:id="rId29"/>
  </p:handoutMasterIdLst>
  <p:sldIdLst>
    <p:sldId id="1647" r:id="rId5"/>
    <p:sldId id="1609" r:id="rId6"/>
    <p:sldId id="1633" r:id="rId7"/>
    <p:sldId id="1614" r:id="rId8"/>
    <p:sldId id="1634" r:id="rId9"/>
    <p:sldId id="1632" r:id="rId10"/>
    <p:sldId id="1635" r:id="rId11"/>
    <p:sldId id="1636" r:id="rId12"/>
    <p:sldId id="1606" r:id="rId13"/>
    <p:sldId id="1607" r:id="rId14"/>
    <p:sldId id="1608" r:id="rId15"/>
    <p:sldId id="1630" r:id="rId16"/>
    <p:sldId id="1631" r:id="rId17"/>
    <p:sldId id="1637" r:id="rId18"/>
    <p:sldId id="1638" r:id="rId19"/>
    <p:sldId id="1639" r:id="rId20"/>
    <p:sldId id="1641" r:id="rId21"/>
    <p:sldId id="1642" r:id="rId22"/>
    <p:sldId id="1646" r:id="rId23"/>
    <p:sldId id="1643" r:id="rId24"/>
    <p:sldId id="1644" r:id="rId25"/>
    <p:sldId id="1645" r:id="rId26"/>
    <p:sldId id="150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2" autoAdjust="0"/>
    <p:restoredTop sz="72452" autoAdjust="0"/>
  </p:normalViewPr>
  <p:slideViewPr>
    <p:cSldViewPr snapToGrid="0">
      <p:cViewPr varScale="1">
        <p:scale>
          <a:sx n="75" d="100"/>
          <a:sy n="75" d="100"/>
        </p:scale>
        <p:origin x="1092"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9" d="100"/>
          <a:sy n="69" d="100"/>
        </p:scale>
        <p:origin x="358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dirty="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dirty="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dirty="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dirty="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dirty="0"/>
            <a:t>Account 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dirty="0"/>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dirty="0"/>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dirty="0"/>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dirty="0"/>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dirty="0"/>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dirty="0"/>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dirty="0"/>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dirty="0"/>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dirty="0"/>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dirty="0"/>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dirty="0"/>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dirty="0"/>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dirty="0"/>
            <a:t>Networking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dirty="0"/>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dirty="0"/>
            <a:t>Account security</a:t>
          </a:r>
        </a:p>
        <a:p>
          <a:pPr marL="114300" lvl="1" indent="-114300" algn="l" defTabSz="666750">
            <a:lnSpc>
              <a:spcPct val="90000"/>
            </a:lnSpc>
            <a:spcBef>
              <a:spcPct val="0"/>
            </a:spcBef>
            <a:spcAft>
              <a:spcPct val="15000"/>
            </a:spcAft>
            <a:buChar char="•"/>
          </a:pPr>
          <a:r>
            <a:rPr lang="en-US" sz="1500" kern="1200" dirty="0"/>
            <a:t>Cost management</a:t>
          </a:r>
        </a:p>
        <a:p>
          <a:pPr marL="114300" lvl="1" indent="-114300" algn="l" defTabSz="666750">
            <a:lnSpc>
              <a:spcPct val="90000"/>
            </a:lnSpc>
            <a:spcBef>
              <a:spcPct val="0"/>
            </a:spcBef>
            <a:spcAft>
              <a:spcPct val="15000"/>
            </a:spcAft>
            <a:buChar char="•"/>
          </a:pPr>
          <a:r>
            <a:rPr lang="en-US" sz="1500" kern="1200" dirty="0"/>
            <a:t>Scheduling</a:t>
          </a:r>
        </a:p>
        <a:p>
          <a:pPr marL="114300" lvl="1" indent="-114300" algn="l" defTabSz="666750">
            <a:lnSpc>
              <a:spcPct val="90000"/>
            </a:lnSpc>
            <a:spcBef>
              <a:spcPct val="0"/>
            </a:spcBef>
            <a:spcAft>
              <a:spcPct val="15000"/>
            </a:spcAft>
            <a:buChar char="•"/>
          </a:pPr>
          <a:r>
            <a:rPr lang="en-US" sz="1500" kern="1200" dirty="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Options</a:t>
          </a:r>
        </a:p>
        <a:p>
          <a:pPr marL="114300" lvl="1" indent="-114300" algn="l" defTabSz="666750">
            <a:lnSpc>
              <a:spcPct val="90000"/>
            </a:lnSpc>
            <a:spcBef>
              <a:spcPct val="0"/>
            </a:spcBef>
            <a:spcAft>
              <a:spcPct val="15000"/>
            </a:spcAft>
            <a:buChar char="•"/>
          </a:pPr>
          <a:r>
            <a:rPr lang="en-US" sz="1500" kern="1200" dirty="0"/>
            <a:t>Optimization</a:t>
          </a:r>
        </a:p>
        <a:p>
          <a:pPr marL="114300" lvl="1" indent="-114300" algn="l" defTabSz="666750">
            <a:lnSpc>
              <a:spcPct val="90000"/>
            </a:lnSpc>
            <a:spcBef>
              <a:spcPct val="0"/>
            </a:spcBef>
            <a:spcAft>
              <a:spcPct val="15000"/>
            </a:spcAft>
            <a:buChar char="•"/>
          </a:pPr>
          <a:r>
            <a:rPr lang="en-US" sz="1500" kern="1200" dirty="0"/>
            <a:t>Regulatory requirements</a:t>
          </a:r>
        </a:p>
        <a:p>
          <a:pPr marL="114300" lvl="1" indent="-114300" algn="l" defTabSz="666750">
            <a:lnSpc>
              <a:spcPct val="90000"/>
            </a:lnSpc>
            <a:spcBef>
              <a:spcPct val="0"/>
            </a:spcBef>
            <a:spcAft>
              <a:spcPct val="15000"/>
            </a:spcAft>
            <a:buChar char="•"/>
          </a:pPr>
          <a:r>
            <a:rPr lang="en-US" sz="1500" kern="1200" dirty="0"/>
            <a:t>Networking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Dev/Test/Production</a:t>
          </a:r>
        </a:p>
        <a:p>
          <a:pPr marL="114300" lvl="1" indent="-114300" algn="l" defTabSz="666750">
            <a:lnSpc>
              <a:spcPct val="90000"/>
            </a:lnSpc>
            <a:spcBef>
              <a:spcPct val="0"/>
            </a:spcBef>
            <a:spcAft>
              <a:spcPct val="15000"/>
            </a:spcAft>
            <a:buChar char="•"/>
          </a:pPr>
          <a:r>
            <a:rPr lang="en-US" sz="1500" kern="1200" dirty="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Redundancy</a:t>
          </a:r>
        </a:p>
        <a:p>
          <a:pPr marL="114300" lvl="1" indent="-114300" algn="l" defTabSz="666750">
            <a:lnSpc>
              <a:spcPct val="90000"/>
            </a:lnSpc>
            <a:spcBef>
              <a:spcPct val="0"/>
            </a:spcBef>
            <a:spcAft>
              <a:spcPct val="15000"/>
            </a:spcAft>
            <a:buChar char="•"/>
          </a:pPr>
          <a:r>
            <a:rPr lang="en-US" sz="1500" kern="1200" dirty="0"/>
            <a:t>Recovery strategies</a:t>
          </a:r>
        </a:p>
        <a:p>
          <a:pPr marL="114300" lvl="1" indent="-114300" algn="l" defTabSz="666750">
            <a:lnSpc>
              <a:spcPct val="90000"/>
            </a:lnSpc>
            <a:spcBef>
              <a:spcPct val="0"/>
            </a:spcBef>
            <a:spcAft>
              <a:spcPct val="15000"/>
            </a:spcAft>
            <a:buChar char="•"/>
          </a:pPr>
          <a:r>
            <a:rPr lang="en-US" sz="1500" kern="1200" dirty="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Telemetry data collection and storage</a:t>
          </a:r>
        </a:p>
        <a:p>
          <a:pPr marL="114300" lvl="1" indent="-114300" algn="l" defTabSz="666750">
            <a:lnSpc>
              <a:spcPct val="90000"/>
            </a:lnSpc>
            <a:spcBef>
              <a:spcPct val="0"/>
            </a:spcBef>
            <a:spcAft>
              <a:spcPct val="15000"/>
            </a:spcAft>
            <a:buChar char="•"/>
          </a:pPr>
          <a:r>
            <a:rPr lang="en-US" sz="1500" kern="1200" dirty="0"/>
            <a:t>Report distribution</a:t>
          </a:r>
        </a:p>
        <a:p>
          <a:pPr marL="114300" lvl="1" indent="-114300" algn="l" defTabSz="666750">
            <a:lnSpc>
              <a:spcPct val="90000"/>
            </a:lnSpc>
            <a:spcBef>
              <a:spcPct val="0"/>
            </a:spcBef>
            <a:spcAft>
              <a:spcPct val="15000"/>
            </a:spcAft>
            <a:buChar char="•"/>
          </a:pPr>
          <a:r>
            <a:rPr lang="en-US" sz="1500" kern="1200" dirty="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9/18/2017 9:36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09205" cy="174892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641359"/>
            <a:ext cx="6251154" cy="601789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835527"/>
            <a:ext cx="947103" cy="30688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69855"/>
            <a:ext cx="1926660" cy="243112"/>
          </a:xfrm>
          <a:prstGeom prst="rect">
            <a:avLst/>
          </a:prstGeom>
        </p:spPr>
      </p:pic>
      <p:sp>
        <p:nvSpPr>
          <p:cNvPr id="3" name="Rectangle 2"/>
          <p:cNvSpPr/>
          <p:nvPr/>
        </p:nvSpPr>
        <p:spPr>
          <a:xfrm>
            <a:off x="381000" y="8835527"/>
            <a:ext cx="4809836"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Microsoft Business Analytics and AI  Workshop Class Notebook</a:t>
            </a:r>
            <a:endParaRPr lang="en-US" sz="2800" b="0" dirty="0">
              <a:solidFill>
                <a:schemeClr val="accent6">
                  <a:lumMod val="75000"/>
                </a:schemeClr>
              </a:solidFill>
            </a:endParaRPr>
          </a:p>
        </p:txBody>
      </p:sp>
      <p:sp>
        <p:nvSpPr>
          <p:cNvPr id="7" name="Rectangle 6"/>
          <p:cNvSpPr/>
          <p:nvPr/>
        </p:nvSpPr>
        <p:spPr>
          <a:xfrm>
            <a:off x="2307661" y="142734"/>
            <a:ext cx="4550340" cy="461665"/>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Microsoft Business Analytics and AI – </a:t>
            </a:r>
          </a:p>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Setup</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 https://aka.ms/businessanalyticsandai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i="1"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892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a:p>
            <a:pPr marL="342900" indent="-342900">
              <a:buFont typeface="+mj-lt"/>
              <a:buAutoNum type="arabicPeriod"/>
            </a:pPr>
            <a:r>
              <a:rPr lang="en-US" dirty="0"/>
              <a:t>Azure Design Patterns:</a:t>
            </a:r>
            <a:r>
              <a:rPr lang="en-US" baseline="0" dirty="0"/>
              <a:t> https://blogs.msdn.microsoft.com/uk_faculty_connection/2017/05/17/getting-started-with-azure-design-patterns-and-azure-arm-quick-start-templates/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99981"/>
            <a:ext cx="6096000" cy="6235547"/>
          </a:xfrm>
        </p:spPr>
        <p:txBody>
          <a:bodyPr/>
          <a:lstStyle/>
          <a:p>
            <a:pPr marL="445862" lvl="1" indent="-228600">
              <a:buFont typeface="+mj-lt"/>
              <a:buAutoNum type="arabicPeriod"/>
              <a:defRPr/>
            </a:pPr>
            <a:r>
              <a:rPr lang="en-US" dirty="0">
                <a:latin typeface="+mn-lt"/>
              </a:rPr>
              <a:t>Learn about Resource</a:t>
            </a:r>
            <a:r>
              <a:rPr lang="en-US" baseline="0" dirty="0">
                <a:latin typeface="+mn-lt"/>
              </a:rPr>
              <a:t> Groups - r</a:t>
            </a:r>
            <a:r>
              <a:rPr lang="en-US" dirty="0">
                <a:latin typeface="+mn-lt"/>
              </a:rPr>
              <a:t>ead this page: https://docs.microsoft.com/en-us/azure/azure-resource-manager/resource-group-portal</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Open this location: </a:t>
            </a:r>
            <a:r>
              <a:rPr lang="en-US" sz="1400" kern="1200" dirty="0">
                <a:solidFill>
                  <a:schemeClr val="tx1"/>
                </a:solidFill>
                <a:effectLst/>
                <a:latin typeface="Segoe UI Light" pitchFamily="34" charset="0"/>
                <a:ea typeface="+mn-ea"/>
                <a:cs typeface="+mn-cs"/>
              </a:rPr>
              <a:t>https://github.com/Azure/LearnAnalytics-Building-Solutions-with-the-Cortana-Intelligence-Suite/blob/master/Students/Resources/ClassAccess.md </a:t>
            </a:r>
            <a:endParaRPr lang="en-US" dirty="0">
              <a:latin typeface="+mn-lt"/>
            </a:endParaRPr>
          </a:p>
          <a:p>
            <a:pPr marL="563264" lvl="2" indent="-228600">
              <a:buFont typeface="+mj-lt"/>
              <a:buAutoNum type="arabicPeriod"/>
              <a:defRPr/>
            </a:pPr>
            <a:r>
              <a:rPr lang="en-US" dirty="0">
                <a:latin typeface="+mn-lt"/>
              </a:rPr>
              <a:t>Deploy one Data Science Virtual Machine as per the instructions</a:t>
            </a:r>
          </a:p>
          <a:p>
            <a:pPr marL="563264" lvl="2" indent="-228600">
              <a:buFont typeface="+mj-lt"/>
              <a:buAutoNum type="arabicPeriod"/>
              <a:defRPr/>
            </a:pPr>
            <a:r>
              <a:rPr lang="en-US" dirty="0">
                <a:latin typeface="+mn-lt"/>
              </a:rPr>
              <a:t>Note your admin name and password</a:t>
            </a:r>
          </a:p>
          <a:p>
            <a:pPr marL="445862" lvl="1" indent="-228600">
              <a:buFont typeface="+mj-lt"/>
              <a:buAutoNum type="arabicPeriod"/>
              <a:defRPr/>
            </a:pPr>
            <a:r>
              <a:rPr lang="en-US" dirty="0">
                <a:latin typeface="+mn-lt"/>
              </a:rPr>
              <a:t>Log in to</a:t>
            </a:r>
            <a:r>
              <a:rPr lang="en-US" baseline="0" dirty="0">
                <a:latin typeface="+mn-lt"/>
              </a:rPr>
              <a:t> the Azure Portal (http://portal.azure.com) using an “In-Private” browser, and s</a:t>
            </a:r>
            <a:r>
              <a:rPr lang="en-US" dirty="0">
                <a:latin typeface="+mn-lt"/>
              </a:rPr>
              <a:t>tart the DSVM</a:t>
            </a:r>
          </a:p>
          <a:p>
            <a:pPr marL="445862" lvl="1" indent="-228600">
              <a:buFont typeface="+mj-lt"/>
              <a:buAutoNum type="arabicPeriod"/>
              <a:defRPr/>
            </a:pPr>
            <a:r>
              <a:rPr lang="en-US" dirty="0">
                <a:latin typeface="+mn-lt"/>
              </a:rPr>
              <a:t>As directed by the instructor: </a:t>
            </a:r>
          </a:p>
          <a:p>
            <a:pPr marL="563264" lvl="2" indent="-228600">
              <a:buFont typeface="+mj-lt"/>
              <a:buAutoNum type="alphaLcPeriod"/>
              <a:defRPr/>
            </a:pPr>
            <a:r>
              <a:rPr lang="en-US" dirty="0">
                <a:latin typeface="+mn-lt"/>
              </a:rPr>
              <a:t>Connect to the DSVM and begin updating the Power BI, Visual Studio, and Windows environments - Need help? Check here: https://azure.microsoft.com/en-us/documentation/articles/virtual-machines-windows-connect-logon/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03868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https://azure.microsoft.com/en-us/solutions/dev-test/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92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0999" y="2566931"/>
            <a:ext cx="6218105" cy="6223772"/>
          </a:xfrm>
        </p:spPr>
        <p:txBody>
          <a:bodyPr/>
          <a:lstStyle/>
          <a:p>
            <a:pPr marL="228600" indent="-228600">
              <a:buFont typeface="+mj-lt"/>
              <a:buAutoNum type="arabicPeriod"/>
            </a:pPr>
            <a:r>
              <a:rPr lang="en-US" dirty="0"/>
              <a:t>The Azure Portal: https://portal.azure.com/ and OMS: https://azure.microsoft.com/en-us/documentation/articles/operations-management-suite-overview/ </a:t>
            </a:r>
          </a:p>
          <a:p>
            <a:pPr marL="560162" lvl="1" indent="-342900">
              <a:buFont typeface="+mj-lt"/>
              <a:buAutoNum type="alphaLcPeriod"/>
            </a:pPr>
            <a:r>
              <a:rPr lang="en-US" dirty="0"/>
              <a:t>Also, customizations: https://www.youtube.com/playlist?list=PLFuGXEPUdlxLwxsfkvpdvAGInsLDfgvvC</a:t>
            </a:r>
          </a:p>
          <a:p>
            <a:pPr marL="228600" indent="-228600">
              <a:buFont typeface="+mj-lt"/>
              <a:buAutoNum type="arabicPeriod"/>
            </a:pPr>
            <a:r>
              <a:rPr lang="en-US" dirty="0"/>
              <a:t>Azure SDK: https://go.microsoft.com/fwlink/?linkid=518003&amp;clcid=0x409</a:t>
            </a:r>
          </a:p>
          <a:p>
            <a:pPr marL="228600" indent="-228600">
              <a:buFont typeface="+mj-lt"/>
              <a:buAutoNum type="arabicPeriod"/>
            </a:pPr>
            <a:r>
              <a:rPr lang="en-US" dirty="0"/>
              <a:t>Azure PowerShell: https://azure.microsoft.com/en-us/documentation/articles/powershell-install-configure/#what-is-azure-powershell and ARM Templates: https://azure.microsoft.com/en-us/documentation/articles/resource-group-overview/</a:t>
            </a:r>
          </a:p>
          <a:p>
            <a:pPr marL="228600" indent="-228600">
              <a:buFont typeface="+mj-lt"/>
              <a:buAutoNum type="arabicPeriod"/>
            </a:pPr>
            <a:r>
              <a:rPr lang="en-US" dirty="0"/>
              <a:t>Azure Data Catalog (use an InPrivate browser tab): http://azuredatacatalog.com</a:t>
            </a:r>
          </a:p>
          <a:p>
            <a:pPr marL="228600" indent="-228600">
              <a:buFont typeface="+mj-lt"/>
              <a:buAutoNum type="arabicPeriod"/>
            </a:pPr>
            <a:r>
              <a:rPr lang="en-US" dirty="0"/>
              <a:t>Azure Machine Learning: http://studio.azureml.net</a:t>
            </a:r>
          </a:p>
          <a:p>
            <a:pPr marL="228600" indent="-228600">
              <a:buFont typeface="+mj-lt"/>
              <a:buAutoNum type="arabicPeriod"/>
            </a:pPr>
            <a:r>
              <a:rPr lang="en-US" dirty="0"/>
              <a:t>Visual Studio Interface: https://msdn.microsoft.com/en-us/library/dn762121.aspx</a:t>
            </a:r>
          </a:p>
          <a:p>
            <a:pPr marL="228600" indent="-228600">
              <a:buFont typeface="+mj-lt"/>
              <a:buAutoNum type="arabicPeriod"/>
            </a:pPr>
            <a:r>
              <a:rPr lang="en-US" dirty="0"/>
              <a:t>Installing R Tools for Visual Studio (RTVS): https://www.visualstudio.com/en-us/features/rtvs-vs.aspx</a:t>
            </a:r>
          </a:p>
          <a:p>
            <a:pPr marL="228600" indent="-228600">
              <a:buFont typeface="+mj-lt"/>
              <a:buAutoNum type="arabicPeriod"/>
            </a:pPr>
            <a:r>
              <a:rPr lang="en-US" dirty="0"/>
              <a:t>Azure PowerShell: http://aka.ms/webpi-azps</a:t>
            </a:r>
          </a:p>
          <a:p>
            <a:pPr marL="228600" indent="-228600">
              <a:buFont typeface="+mj-lt"/>
              <a:buAutoNum type="arabicPeriod"/>
            </a:pPr>
            <a:r>
              <a:rPr lang="en-US" dirty="0"/>
              <a:t>Storage Explorer: https://go.microsoft.com/fwlink/?linkid=698844&amp;clcid=0x409</a:t>
            </a: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65101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424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1812" cy="1728787"/>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276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06712" cy="1635125"/>
          </a:xfrm>
        </p:spPr>
      </p:sp>
      <p:sp>
        <p:nvSpPr>
          <p:cNvPr id="3" name="Notes Placeholder 2"/>
          <p:cNvSpPr>
            <a:spLocks noGrp="1"/>
          </p:cNvSpPr>
          <p:nvPr>
            <p:ph type="body" idx="1"/>
          </p:nvPr>
        </p:nvSpPr>
        <p:spPr>
          <a:xfrm>
            <a:off x="519113" y="2533881"/>
            <a:ext cx="5969822" cy="5924320"/>
          </a:xfrm>
        </p:spPr>
        <p:txBody>
          <a:bodyPr/>
          <a:lstStyle/>
          <a:p>
            <a:pPr marL="228600" indent="-228600" fontAlgn="ctr">
              <a:buFont typeface="+mj-lt"/>
              <a:buAutoNum type="arabicPeriod"/>
            </a:pPr>
            <a:r>
              <a:rPr lang="en-US" dirty="0"/>
              <a:t>Locations and Redundancy Overview: https://azure.microsoft.com/en-us/documentation/articles/storage-introduction/</a:t>
            </a:r>
          </a:p>
          <a:p>
            <a:pPr marL="228600" indent="-228600" fontAlgn="ctr">
              <a:buFont typeface="+mj-lt"/>
              <a:buAutoNum type="arabicPeriod"/>
            </a:pPr>
            <a:r>
              <a:rPr lang="en-US" dirty="0"/>
              <a:t>Affects on Scalability and Performance Targets: https://azure.microsoft.com/en-us/documentation/articles/storage-scalability-targets/</a:t>
            </a:r>
          </a:p>
          <a:p>
            <a:pPr marL="228600" indent="-2286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800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644048"/>
            <a:ext cx="6096000" cy="5814152"/>
          </a:xfrm>
        </p:spPr>
        <p:txBody>
          <a:bodyPr>
            <a:normAutofit/>
          </a:bodyPr>
          <a:lstStyle/>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b="0" i="0" kern="1200" dirty="0">
                <a:solidFill>
                  <a:schemeClr val="tx1"/>
                </a:solidFill>
                <a:effectLst/>
                <a:latin typeface="Segoe UI" pitchFamily="34" charset="0"/>
              </a:rPr>
              <a:t>Redundancy</a:t>
            </a:r>
            <a:r>
              <a:rPr lang="en-US" b="0" i="0" kern="1200" baseline="0" dirty="0">
                <a:solidFill>
                  <a:schemeClr val="tx1"/>
                </a:solidFill>
                <a:effectLst/>
                <a:latin typeface="Segoe UI" pitchFamily="34" charset="0"/>
              </a:rPr>
              <a:t> and location information: https://docs.microsoft.com/en-us/azure/storage/storage-redundancy</a:t>
            </a:r>
            <a:endParaRPr lang="en-US" b="0" i="0" kern="1200" dirty="0">
              <a:solidFill>
                <a:schemeClr val="tx1"/>
              </a:solidFill>
              <a:effectLst/>
              <a:latin typeface="Segoe UI" pitchFamily="34" charset="0"/>
            </a:endParaRPr>
          </a:p>
          <a:p>
            <a:pPr marL="0" indent="0" rtl="0" fontAlgn="ctr">
              <a:buFont typeface="+mj-lt"/>
              <a:buNone/>
            </a:pPr>
            <a:endParaRPr lang="en-US" b="0" i="0" kern="1200" dirty="0">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67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88964"/>
            <a:ext cx="6096000" cy="5869236"/>
          </a:xfrm>
        </p:spPr>
        <p:txBody>
          <a:bodyPr/>
          <a:lstStyle/>
          <a:p>
            <a:pPr marL="228600" indent="-228600">
              <a:buFont typeface="+mj-lt"/>
              <a:buAutoNum type="arabicPeriod"/>
            </a:pPr>
            <a:r>
              <a:rPr lang="en-US" dirty="0"/>
              <a:t>Azure Portal - https://portal.azure.com/</a:t>
            </a:r>
          </a:p>
          <a:p>
            <a:pPr marL="228600" indent="-228600">
              <a:buFont typeface="+mj-lt"/>
              <a:buAutoNum type="arabicPeriod"/>
            </a:pPr>
            <a:r>
              <a:rPr lang="en-US" dirty="0"/>
              <a:t>Azure PowerShell - https://azure.microsoft.com/en-us/documentation/articles/storage-powershell-guide-full/</a:t>
            </a:r>
          </a:p>
          <a:p>
            <a:pPr marL="228600" indent="-228600">
              <a:buFont typeface="+mj-lt"/>
              <a:buAutoNum type="arabicPeriod"/>
            </a:pPr>
            <a:r>
              <a:rPr lang="en-US" dirty="0"/>
              <a:t>AZCOPY - https://azure.microsoft.com/en-us/documentation/articles/storage-use-azcopy/</a:t>
            </a:r>
          </a:p>
          <a:p>
            <a:pPr marL="228600" indent="-228600">
              <a:buFont typeface="+mj-lt"/>
              <a:buAutoNum type="arabicPeriod"/>
            </a:pPr>
            <a:r>
              <a:rPr lang="en-US" dirty="0"/>
              <a:t>Azure CLI - https://azure.microsoft.com/en-us/documentation/articles/storage-azure-cli/</a:t>
            </a:r>
          </a:p>
          <a:p>
            <a:pPr marL="228600" indent="-228600">
              <a:buFont typeface="+mj-lt"/>
              <a:buAutoNum type="arabicPeriod"/>
            </a:pPr>
            <a:r>
              <a:rPr lang="en-US" dirty="0"/>
              <a:t>Service management REST API - http://msdn.microsoft.com/library/azure/ee460799.aspx</a:t>
            </a:r>
          </a:p>
          <a:p>
            <a:pPr marL="228600" indent="-228600">
              <a:buFont typeface="+mj-lt"/>
              <a:buAutoNum type="arabicPeriod"/>
            </a:pPr>
            <a:r>
              <a:rPr lang="en-US" dirty="0"/>
              <a:t>Azure Storage Resource Provider REST API - https://msdn.microsoft.com/library/azure/mt163683.aspx</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393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the Azure Portal, create a Blob Storage Account in the region closest to your DVSM – note the name and access keys in NOTEPAD.EXE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From your DSVM, or if you installed the AZCOPY tool locally, open a command prompt. (Note: If you loaded AZCOPY locally, you will need to update your PATH system variable so that you can follow</a:t>
            </a:r>
            <a:r>
              <a:rPr lang="en-US" kern="1200" baseline="0" dirty="0">
                <a:solidFill>
                  <a:schemeClr val="tx1"/>
                </a:solidFill>
                <a:latin typeface="Segoe UI Light" pitchFamily="34" charset="0"/>
                <a:ea typeface="+mn-ea"/>
                <a:cs typeface="+mn-cs"/>
              </a:rPr>
              <a:t> these instructions)</a:t>
            </a:r>
            <a:endParaRPr lang="en-US" kern="1200" dirty="0">
              <a:solidFill>
                <a:schemeClr val="tx1"/>
              </a:solidFill>
              <a:latin typeface="Segoe UI Light" pitchFamily="34" charset="0"/>
              <a:ea typeface="+mn-ea"/>
              <a:cs typeface="+mn-cs"/>
            </a:endParaRPr>
          </a:p>
          <a:p>
            <a:pPr marL="228600" lvl="0" indent="-228600">
              <a:buFont typeface="+mj-lt"/>
              <a:buAutoNum type="arabicPeriod"/>
              <a:defRPr/>
            </a:pPr>
            <a:r>
              <a:rPr lang="en-US" kern="1200" dirty="0">
                <a:solidFill>
                  <a:schemeClr val="tx1"/>
                </a:solidFill>
                <a:latin typeface="Segoe UI Light" pitchFamily="34" charset="0"/>
                <a:ea typeface="+mn-ea"/>
                <a:cs typeface="+mn-cs"/>
              </a:rPr>
              <a:t>Navigate to this page: </a:t>
            </a:r>
            <a:r>
              <a:rPr lang="en-US" dirty="0"/>
              <a:t>https://azure.microsoft.com/en-us/documentation/articles/storage-use-azcopy/</a:t>
            </a:r>
          </a:p>
          <a:p>
            <a:pPr marL="228600" lvl="0" indent="-228600">
              <a:buFont typeface="+mj-lt"/>
              <a:buAutoNum type="arabicPeriod"/>
              <a:defRPr/>
            </a:pPr>
            <a:r>
              <a:rPr lang="en-US" dirty="0"/>
              <a:t>Locate </a:t>
            </a:r>
            <a:r>
              <a:rPr lang="en-US" kern="1200" dirty="0">
                <a:solidFill>
                  <a:schemeClr val="tx1"/>
                </a:solidFill>
                <a:latin typeface="Segoe UI Light" pitchFamily="34" charset="0"/>
                <a:ea typeface="+mn-ea"/>
                <a:cs typeface="+mn-cs"/>
              </a:rPr>
              <a:t>the section marked “</a:t>
            </a:r>
            <a:r>
              <a:rPr lang="en-US" b="1" kern="1200" dirty="0">
                <a:solidFill>
                  <a:schemeClr val="tx1"/>
                </a:solidFill>
                <a:latin typeface="Segoe UI Light" pitchFamily="34" charset="0"/>
                <a:ea typeface="+mn-ea"/>
                <a:cs typeface="+mn-cs"/>
              </a:rPr>
              <a:t>Blob: Upload </a:t>
            </a:r>
            <a:r>
              <a:rPr lang="en-US" kern="1200" dirty="0">
                <a:solidFill>
                  <a:schemeClr val="tx1"/>
                </a:solidFill>
                <a:latin typeface="Segoe UI Light" pitchFamily="34" charset="0"/>
                <a:ea typeface="+mn-ea"/>
                <a:cs typeface="+mn-cs"/>
              </a:rPr>
              <a:t>- </a:t>
            </a:r>
            <a:r>
              <a:rPr lang="en-US" b="1" kern="1200" dirty="0">
                <a:solidFill>
                  <a:schemeClr val="tx1"/>
                </a:solidFill>
                <a:latin typeface="Segoe UI Light" pitchFamily="34" charset="0"/>
                <a:ea typeface="+mn-ea"/>
                <a:cs typeface="+mn-cs"/>
              </a:rPr>
              <a:t>Upload single file</a:t>
            </a:r>
            <a:r>
              <a:rPr lang="en-US" kern="1200" dirty="0">
                <a:solidFill>
                  <a:schemeClr val="tx1"/>
                </a:solidFill>
                <a:latin typeface="Segoe UI Light" pitchFamily="34" charset="0"/>
                <a:ea typeface="+mn-ea"/>
                <a:cs typeface="+mn-cs"/>
              </a:rPr>
              <a:t>” and follow the instructions to load one file to your storage account, using your Storage Account and storage keys.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Next, locate the section on the web page with instructions marked “</a:t>
            </a:r>
            <a:r>
              <a:rPr lang="en-US" b="1" kern="1200" dirty="0">
                <a:solidFill>
                  <a:schemeClr val="tx1"/>
                </a:solidFill>
                <a:latin typeface="Segoe UI Light" pitchFamily="34" charset="0"/>
                <a:ea typeface="+mn-ea"/>
                <a:cs typeface="+mn-cs"/>
              </a:rPr>
              <a:t>Blob: Download</a:t>
            </a:r>
            <a:r>
              <a:rPr lang="en-US" kern="1200" dirty="0">
                <a:solidFill>
                  <a:schemeClr val="tx1"/>
                </a:solidFill>
                <a:latin typeface="Segoe UI Light" pitchFamily="34" charset="0"/>
                <a:ea typeface="+mn-ea"/>
                <a:cs typeface="+mn-cs"/>
              </a:rPr>
              <a:t> - </a:t>
            </a:r>
            <a:r>
              <a:rPr lang="en-US" b="1" kern="1200" dirty="0">
                <a:solidFill>
                  <a:schemeClr val="tx1"/>
                </a:solidFill>
                <a:latin typeface="Segoe UI Light" pitchFamily="34" charset="0"/>
                <a:ea typeface="+mn-ea"/>
                <a:cs typeface="+mn-cs"/>
              </a:rPr>
              <a:t>Download single blob</a:t>
            </a:r>
            <a:r>
              <a:rPr lang="en-US" kern="1200" dirty="0">
                <a:solidFill>
                  <a:schemeClr val="tx1"/>
                </a:solidFill>
                <a:latin typeface="Segoe UI Light" pitchFamily="34" charset="0"/>
                <a:ea typeface="+mn-ea"/>
                <a:cs typeface="+mn-cs"/>
              </a:rPr>
              <a:t>”. Follow the instructions there to copy your file to a new folder on your local computer.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546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610998"/>
            <a:ext cx="6294120" cy="6246563"/>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endParaRPr lang="en-US" sz="1400" dirty="0"/>
          </a:p>
          <a:p>
            <a:r>
              <a:rPr lang="en-US" sz="1400" dirty="0"/>
              <a:t>There are a few things you need prior to coming to class:</a:t>
            </a:r>
          </a:p>
          <a:p>
            <a:endParaRPr lang="en-US" sz="1400" dirty="0"/>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61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Business Analytics and AI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Understand the Team Data Science Process</a:t>
            </a:r>
          </a:p>
          <a:p>
            <a:pPr marL="445862" lvl="1" indent="-228600">
              <a:buFont typeface="+mj-lt"/>
              <a:buAutoNum type="arabicPeriod"/>
            </a:pPr>
            <a:r>
              <a:rPr lang="en-US" baseline="0" dirty="0"/>
              <a:t>Understand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baseline="0" dirty="0"/>
              <a:t>Platform</a:t>
            </a:r>
          </a:p>
          <a:p>
            <a:pPr marL="445862" lvl="1" indent="-228600">
              <a:buFont typeface="+mj-lt"/>
              <a:buAutoNum type="arabicPeriod"/>
            </a:pPr>
            <a:r>
              <a:rPr lang="en-US" dirty="0"/>
              <a:t>Understand DevOps for Data Science Projects</a:t>
            </a:r>
            <a:endParaRPr lang="en-US" baseline="0" dirty="0"/>
          </a:p>
          <a:p>
            <a:pPr marL="445862" lvl="1" indent="-228600">
              <a:buFont typeface="+mj-lt"/>
              <a:buAutoNum type="arabicPeriod"/>
            </a:pPr>
            <a:r>
              <a:rPr lang="en-US" baseline="0" dirty="0"/>
              <a:t>Set up and Configure your Development Environments</a:t>
            </a:r>
          </a:p>
          <a:p>
            <a:pPr marL="217262" lvl="1" indent="0">
              <a:buFont typeface="+mj-lt"/>
              <a:buNone/>
            </a:pPr>
            <a:endParaRPr lang="en-US" baseline="0" dirty="0"/>
          </a:p>
          <a:p>
            <a:pPr marL="217262" lvl="1" indent="0">
              <a:buFont typeface="+mj-lt"/>
              <a:buNone/>
            </a:pPr>
            <a:r>
              <a:rPr lang="en-US" baseline="0" dirty="0"/>
              <a:t>We’ll be using this scenario to build out our solution: https://gallery.cortanaintelligence.com/Solution/Anomaly-Detection-in-Real-time-Data-Streams</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786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during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2257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 official documentation for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https://www.microsoft.com/en-us/server-cloud/cortana-intelligence-suite/</a:t>
            </a:r>
          </a:p>
          <a:p>
            <a:pPr marL="228600" indent="-228600">
              <a:buFont typeface="+mj-lt"/>
              <a:buAutoNum type="arabicPeriod"/>
            </a:pPr>
            <a:r>
              <a:rPr lang="en-US" dirty="0"/>
              <a:t>The Advanced Analytics Learning Portal: http://learnanalytics.microsoft.com/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93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What you can do with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https://www.microsoft.com/en-us/server-cloud/cortana-intelligence-suite/why-cortana-intelligence.aspx</a:t>
            </a:r>
          </a:p>
          <a:p>
            <a:pPr marL="228600" indent="-228600">
              <a:buFont typeface="+mj-lt"/>
              <a:buAutoNum type="arabicPeriod"/>
            </a:pPr>
            <a:r>
              <a:rPr lang="en-US" dirty="0"/>
              <a:t>More about the process: https://channel9.msdn.com/Blogs/Seth-Juarez/Understanding-Data-Science-for-building-Predictive-Analytics-Solutions-by-Francesca-Lazzeri</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89106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094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024752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20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001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1244704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05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77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023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89"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40"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5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822711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7" r:id="rId3"/>
    <p:sldLayoutId id="214748455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6563508"/>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wmf"/><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2.wmf"/><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4099"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0" y="4096004"/>
            <a:ext cx="6788469"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400" b="1" i="0" u="none" strike="noStrike" kern="0" cap="none" spc="0" normalizeH="0" baseline="0" noProof="0" dirty="0">
                <a:ln>
                  <a:noFill/>
                </a:ln>
                <a:solidFill>
                  <a:srgbClr val="0072C6"/>
                </a:solidFill>
                <a:effectLst/>
                <a:uLnTx/>
                <a:uFillTx/>
                <a:latin typeface="Segoe UI Light"/>
                <a:ea typeface="+mn-ea"/>
                <a:cs typeface="+mn-cs"/>
              </a:rPr>
              <a:t>Microsoft Business Analytics and AI </a:t>
            </a:r>
          </a:p>
          <a:p>
            <a:pPr lvl="0" algn="ctr" defTabSz="932520">
              <a:spcBef>
                <a:spcPts val="1224"/>
              </a:spcBef>
              <a:defRPr/>
            </a:pPr>
            <a:r>
              <a:rPr lang="en-US" sz="2800" b="1" kern="0" spc="-102" dirty="0">
                <a:ln w="3175">
                  <a:noFill/>
                </a:ln>
                <a:solidFill>
                  <a:srgbClr val="0072C6"/>
                </a:solidFill>
                <a:latin typeface="Segoe UI Light"/>
              </a:rPr>
              <a:t>Building Solutions – Environment Setup</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lvl="0" algn="ctr" defTabSz="914400">
              <a:lnSpc>
                <a:spcPct val="90000"/>
              </a:lnSpc>
              <a:buSzPct val="90000"/>
              <a:defRPr/>
            </a:pPr>
            <a:r>
              <a:rPr lang="en-US" sz="2400" kern="0" dirty="0">
                <a:solidFill>
                  <a:srgbClr val="00BCF2"/>
                </a:solidFill>
                <a:latin typeface="Segoe UI Light"/>
              </a:rPr>
              <a:t>aka.ms/</a:t>
            </a:r>
            <a:r>
              <a:rPr lang="en-US" sz="2400" kern="0" dirty="0" err="1">
                <a:solidFill>
                  <a:srgbClr val="00BCF2"/>
                </a:solidFill>
                <a:latin typeface="Segoe UI Light"/>
              </a:rPr>
              <a:t>BusinessAnalyticsAndAI</a:t>
            </a:r>
            <a:endParaRPr lang="en-US" sz="2400" kern="0" dirty="0">
              <a:solidFill>
                <a:srgbClr val="00BCF2"/>
              </a:solidFill>
              <a:latin typeface="Segoe UI Light"/>
            </a:endParaRP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3070486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46590897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00B050"/>
                </a:solidFill>
              </a:rPr>
              <a:t>Platform </a:t>
            </a:r>
            <a:r>
              <a:rPr lang="en-US" sz="4399" dirty="0">
                <a:solidFill>
                  <a:schemeClr val="tx1">
                    <a:lumMod val="50000"/>
                  </a:schemeClr>
                </a:solidFill>
              </a:rPr>
              <a:t>for Analytics and AI</a:t>
            </a:r>
          </a:p>
        </p:txBody>
      </p:sp>
      <p:graphicFrame>
        <p:nvGraphicFramePr>
          <p:cNvPr id="3" name="Diagram 2"/>
          <p:cNvGraphicFramePr/>
          <p:nvPr>
            <p:extLst>
              <p:ext uri="{D42A27DB-BD31-4B8C-83A1-F6EECF244321}">
                <p14:modId xmlns:p14="http://schemas.microsoft.com/office/powerpoint/2010/main" val="976436582"/>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0"/>
            <a:ext cx="12436475" cy="844903"/>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87067199"/>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1" y="0"/>
            <a:ext cx="12436475" cy="917575"/>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Resource Groups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Data Science Virtual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Machine (DSVM) Setup</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122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1"/>
            <a:ext cx="12436475" cy="832513"/>
          </a:xfrm>
        </p:spPr>
        <p:txBody>
          <a:bodyPr vert="horz" wrap="square" lIns="146304" tIns="91440" rIns="146304" bIns="91440" rtlCol="0" anchor="t">
            <a:noAutofit/>
          </a:bodyPr>
          <a:lstStyle/>
          <a:p>
            <a:r>
              <a:rPr lang="en-US" dirty="0">
                <a:solidFill>
                  <a:schemeClr val="tx1"/>
                </a:solidFill>
              </a:rPr>
              <a:t>Setting up Your Development Environment</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886246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917575"/>
          </a:xfrm>
        </p:spPr>
        <p:txBody>
          <a:bodyPr vert="horz" wrap="square" lIns="146304" tIns="91440" rIns="146304" bIns="91440" rtlCol="0" anchor="t">
            <a:noAutofit/>
          </a:bodyPr>
          <a:lstStyle/>
          <a:p>
            <a:r>
              <a:rPr lang="en-US" dirty="0">
                <a:solidFill>
                  <a:schemeClr val="tx1"/>
                </a:solidFill>
              </a:rPr>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The Azure Portal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SDK</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PowerShell and ARM Templates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Data Catalog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ML Interface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Visual Studio (and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Storage Explorer</a:t>
            </a:r>
          </a:p>
        </p:txBody>
      </p:sp>
    </p:spTree>
    <p:extLst>
      <p:ext uri="{BB962C8B-B14F-4D97-AF65-F5344CB8AC3E}">
        <p14:creationId xmlns:p14="http://schemas.microsoft.com/office/powerpoint/2010/main" val="2390094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413749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3082550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014"/>
            <a:ext cx="12436475" cy="917575"/>
          </a:xfrm>
        </p:spPr>
        <p:txBody>
          <a:bodyPr vert="horz" wrap="square" lIns="146304" tIns="91440" rIns="146304" bIns="91440" rtlCol="0" anchor="t">
            <a:noAutofit/>
          </a:bodyPr>
          <a:lstStyle/>
          <a:p>
            <a:r>
              <a:rPr lang="en-US" dirty="0">
                <a:solidFill>
                  <a:schemeClr val="tx1"/>
                </a:solidFill>
              </a:rPr>
              <a:t>Storage Scenarios</a:t>
            </a:r>
          </a:p>
        </p:txBody>
      </p:sp>
      <p:grpSp>
        <p:nvGrpSpPr>
          <p:cNvPr id="18" name="Group 17"/>
          <p:cNvGrpSpPr/>
          <p:nvPr/>
        </p:nvGrpSpPr>
        <p:grpSpPr>
          <a:xfrm>
            <a:off x="868717" y="2748706"/>
            <a:ext cx="2058225" cy="2504643"/>
            <a:chOff x="4660" y="2391333"/>
            <a:chExt cx="2704271" cy="2840662"/>
          </a:xfrm>
        </p:grpSpPr>
        <p:pic>
          <p:nvPicPr>
            <p:cNvPr id="77" name="Picture 40"/>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469349" y="3064018"/>
              <a:ext cx="1742777" cy="1258670"/>
            </a:xfrm>
            <a:prstGeom prst="rect">
              <a:avLst/>
            </a:prstGeom>
          </p:spPr>
        </p:pic>
        <p:pic>
          <p:nvPicPr>
            <p:cNvPr id="5" name="Picture 4"/>
            <p:cNvPicPr>
              <a:picLocks noChangeAspect="1"/>
            </p:cNvPicPr>
            <p:nvPr/>
          </p:nvPicPr>
          <p:blipFill>
            <a:blip r:embed="rId5"/>
            <a:stretch>
              <a:fillRect/>
            </a:stretch>
          </p:blipFill>
          <p:spPr>
            <a:xfrm>
              <a:off x="885234" y="3180215"/>
              <a:ext cx="1788889" cy="1613195"/>
            </a:xfrm>
            <a:prstGeom prst="rect">
              <a:avLst/>
            </a:prstGeom>
          </p:spPr>
        </p:pic>
        <p:pic>
          <p:nvPicPr>
            <p:cNvPr id="6" name="Picture 5"/>
            <p:cNvPicPr>
              <a:picLocks noChangeAspect="1"/>
            </p:cNvPicPr>
            <p:nvPr/>
          </p:nvPicPr>
          <p:blipFill>
            <a:blip r:embed="rId6"/>
            <a:stretch>
              <a:fillRect/>
            </a:stretch>
          </p:blipFill>
          <p:spPr>
            <a:xfrm>
              <a:off x="1709091" y="3956339"/>
              <a:ext cx="999840" cy="1275656"/>
            </a:xfrm>
            <a:prstGeom prst="rect">
              <a:avLst/>
            </a:prstGeom>
          </p:spPr>
        </p:pic>
      </p:grpSp>
      <p:sp>
        <p:nvSpPr>
          <p:cNvPr id="7" name="Rectangle 6"/>
          <p:cNvSpPr/>
          <p:nvPr/>
        </p:nvSpPr>
        <p:spPr>
          <a:xfrm>
            <a:off x="1449817" y="5183259"/>
            <a:ext cx="1453766"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Blob</a:t>
            </a:r>
            <a:endParaRPr kumimoji="0" lang="en-US" sz="4488"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194132" y="5146885"/>
            <a:ext cx="1695734"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Table</a:t>
            </a:r>
            <a:endParaRPr kumimoji="0" lang="en-US" sz="4488"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7247064" y="5146885"/>
            <a:ext cx="1976939"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Queue</a:t>
            </a:r>
            <a:endParaRPr kumimoji="0" lang="en-US" sz="4488"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10631193" y="5183259"/>
            <a:ext cx="1144768"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File</a:t>
            </a:r>
            <a:endParaRPr kumimoji="0" lang="en-US" sz="4488"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735653" y="1425341"/>
            <a:ext cx="2358450" cy="1246721"/>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Unstructured data such as media files, logs, binary data, backups</a:t>
            </a:r>
          </a:p>
        </p:txBody>
      </p:sp>
      <p:sp>
        <p:nvSpPr>
          <p:cNvPr id="12" name="TextBox 11"/>
          <p:cNvSpPr txBox="1"/>
          <p:nvPr/>
        </p:nvSpPr>
        <p:spPr>
          <a:xfrm>
            <a:off x="3471702" y="1425341"/>
            <a:ext cx="3076631"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Metadata (e.g. user info), in key-value format, fast and easy to query</a:t>
            </a:r>
          </a:p>
        </p:txBody>
      </p:sp>
      <p:grpSp>
        <p:nvGrpSpPr>
          <p:cNvPr id="16" name="Group 15"/>
          <p:cNvGrpSpPr/>
          <p:nvPr/>
        </p:nvGrpSpPr>
        <p:grpSpPr>
          <a:xfrm>
            <a:off x="3882167" y="3445183"/>
            <a:ext cx="2558292" cy="1602854"/>
            <a:chOff x="3567849" y="2720894"/>
            <a:chExt cx="2558292" cy="1602854"/>
          </a:xfrm>
        </p:grpSpPr>
        <p:sp>
          <p:nvSpPr>
            <p:cNvPr id="13" name="TextBox 12"/>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‘location’: ‘WA’</a:t>
              </a:r>
            </a:p>
          </p:txBody>
        </p:sp>
        <p:sp>
          <p:nvSpPr>
            <p:cNvPr id="14" name="Left Brace 13"/>
            <p:cNvSpPr/>
            <p:nvPr/>
          </p:nvSpPr>
          <p:spPr>
            <a:xfrm>
              <a:off x="356784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17" name="Left Brace 16"/>
            <p:cNvSpPr/>
            <p:nvPr/>
          </p:nvSpPr>
          <p:spPr>
            <a:xfrm rot="10800000">
              <a:off x="572523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15" name="Group 14"/>
          <p:cNvGrpSpPr/>
          <p:nvPr/>
        </p:nvGrpSpPr>
        <p:grpSpPr>
          <a:xfrm>
            <a:off x="7063058" y="3064018"/>
            <a:ext cx="2086091" cy="1955988"/>
            <a:chOff x="7044797" y="2010130"/>
            <a:chExt cx="2086091" cy="1955988"/>
          </a:xfrm>
        </p:grpSpPr>
        <p:pic>
          <p:nvPicPr>
            <p:cNvPr id="19" name="Picture 18"/>
            <p:cNvPicPr>
              <a:picLocks noChangeAspect="1"/>
            </p:cNvPicPr>
            <p:nvPr/>
          </p:nvPicPr>
          <p:blipFill>
            <a:blip r:embed="rId7"/>
            <a:stretch>
              <a:fillRect/>
            </a:stretch>
          </p:blipFill>
          <p:spPr>
            <a:xfrm>
              <a:off x="8388058" y="2010130"/>
              <a:ext cx="658934" cy="853371"/>
            </a:xfrm>
            <a:prstGeom prst="rect">
              <a:avLst/>
            </a:prstGeom>
          </p:spPr>
        </p:pic>
        <p:pic>
          <p:nvPicPr>
            <p:cNvPr id="20" name="Picture 19"/>
            <p:cNvPicPr>
              <a:picLocks noChangeAspect="1"/>
            </p:cNvPicPr>
            <p:nvPr/>
          </p:nvPicPr>
          <p:blipFill>
            <a:blip r:embed="rId8"/>
            <a:stretch>
              <a:fillRect/>
            </a:stretch>
          </p:blipFill>
          <p:spPr>
            <a:xfrm rot="1958372">
              <a:off x="8536765" y="3066272"/>
              <a:ext cx="594123" cy="777757"/>
            </a:xfrm>
            <a:prstGeom prst="rect">
              <a:avLst/>
            </a:prstGeom>
          </p:spPr>
        </p:pic>
        <p:grpSp>
          <p:nvGrpSpPr>
            <p:cNvPr id="60" name="Group 59"/>
            <p:cNvGrpSpPr>
              <a:grpSpLocks noChangeAspect="1"/>
            </p:cNvGrpSpPr>
            <p:nvPr/>
          </p:nvGrpSpPr>
          <p:grpSpPr>
            <a:xfrm>
              <a:off x="7924275" y="2799937"/>
              <a:ext cx="493864" cy="496309"/>
              <a:chOff x="7523163" y="3455988"/>
              <a:chExt cx="320675" cy="322263"/>
            </a:xfrm>
          </p:grpSpPr>
          <p:sp>
            <p:nvSpPr>
              <p:cNvPr id="25" name="Freeform 5"/>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6" name="Freeform 6"/>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7" name="Freeform 7"/>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8" name="Freeform 8"/>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9" name="Freeform 9"/>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0" name="Freeform 10"/>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3" name="Group 62"/>
            <p:cNvGrpSpPr>
              <a:grpSpLocks noChangeAspect="1"/>
            </p:cNvGrpSpPr>
            <p:nvPr/>
          </p:nvGrpSpPr>
          <p:grpSpPr>
            <a:xfrm>
              <a:off x="7431087" y="2768664"/>
              <a:ext cx="493864" cy="496309"/>
              <a:chOff x="6861175" y="3397250"/>
              <a:chExt cx="320675" cy="322263"/>
            </a:xfrm>
          </p:grpSpPr>
          <p:sp>
            <p:nvSpPr>
              <p:cNvPr id="31" name="Freeform 11"/>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2" name="Freeform 12"/>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3" name="Freeform 13"/>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4" name="Freeform 14"/>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5" name="Freeform 15"/>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6" name="Freeform 16"/>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7" name="Freeform 17"/>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8" name="Freeform 18"/>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9" name="Freeform 19"/>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1" name="Group 60"/>
            <p:cNvGrpSpPr>
              <a:grpSpLocks noChangeAspect="1"/>
            </p:cNvGrpSpPr>
            <p:nvPr/>
          </p:nvGrpSpPr>
          <p:grpSpPr>
            <a:xfrm>
              <a:off x="7536284" y="3225322"/>
              <a:ext cx="738351" cy="740796"/>
              <a:chOff x="7050088" y="3657600"/>
              <a:chExt cx="479425" cy="481013"/>
            </a:xfrm>
          </p:grpSpPr>
          <p:sp>
            <p:nvSpPr>
              <p:cNvPr id="40" name="Freeform 20"/>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1" name="Freeform 21"/>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2" name="Freeform 22"/>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3" name="Freeform 23"/>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4" name="Freeform 24"/>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5" name="Freeform 25"/>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6" name="Freeform 26"/>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7" name="Freeform 27"/>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8" name="Freeform 28"/>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9" name="Freeform 29"/>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2" name="Group 61"/>
            <p:cNvGrpSpPr>
              <a:grpSpLocks noChangeAspect="1"/>
            </p:cNvGrpSpPr>
            <p:nvPr/>
          </p:nvGrpSpPr>
          <p:grpSpPr>
            <a:xfrm>
              <a:off x="7044797" y="3129984"/>
              <a:ext cx="486529" cy="486529"/>
              <a:chOff x="6680200" y="3740150"/>
              <a:chExt cx="315913" cy="315913"/>
            </a:xfrm>
          </p:grpSpPr>
          <p:sp>
            <p:nvSpPr>
              <p:cNvPr id="50" name="Freeform 30"/>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1" name="Freeform 31"/>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2" name="Freeform 32"/>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3" name="Freeform 33"/>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4" name="Freeform 34"/>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5" name="Freeform 35"/>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6" name="Freeform 36"/>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7" name="Freeform 37"/>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8" name="Freeform 38"/>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9" name="Freeform 39"/>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sp>
        <p:nvSpPr>
          <p:cNvPr id="69" name="TextBox 68"/>
          <p:cNvSpPr txBox="1"/>
          <p:nvPr/>
        </p:nvSpPr>
        <p:spPr>
          <a:xfrm>
            <a:off x="6972789" y="1366271"/>
            <a:ext cx="2867060"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Messaging between components of your application</a:t>
            </a:r>
          </a:p>
        </p:txBody>
      </p:sp>
      <p:grpSp>
        <p:nvGrpSpPr>
          <p:cNvPr id="2" name="Group 1"/>
          <p:cNvGrpSpPr/>
          <p:nvPr/>
        </p:nvGrpSpPr>
        <p:grpSpPr>
          <a:xfrm>
            <a:off x="10884535" y="3780308"/>
            <a:ext cx="638084" cy="1232710"/>
            <a:chOff x="10987652" y="2836591"/>
            <a:chExt cx="638084" cy="1232710"/>
          </a:xfrm>
        </p:grpSpPr>
        <p:pic>
          <p:nvPicPr>
            <p:cNvPr id="70" name="Picture 69"/>
            <p:cNvPicPr>
              <a:picLocks noChangeAspect="1"/>
            </p:cNvPicPr>
            <p:nvPr/>
          </p:nvPicPr>
          <p:blipFill>
            <a:blip r:embed="rId9"/>
            <a:stretch>
              <a:fillRect/>
            </a:stretch>
          </p:blipFill>
          <p:spPr>
            <a:xfrm>
              <a:off x="10987652" y="2836591"/>
              <a:ext cx="171782" cy="766408"/>
            </a:xfrm>
            <a:prstGeom prst="rect">
              <a:avLst/>
            </a:prstGeom>
          </p:spPr>
        </p:pic>
        <p:pic>
          <p:nvPicPr>
            <p:cNvPr id="71" name="Picture 70"/>
            <p:cNvPicPr>
              <a:picLocks noChangeAspect="1"/>
            </p:cNvPicPr>
            <p:nvPr/>
          </p:nvPicPr>
          <p:blipFill>
            <a:blip r:embed="rId9"/>
            <a:stretch>
              <a:fillRect/>
            </a:stretch>
          </p:blipFill>
          <p:spPr>
            <a:xfrm>
              <a:off x="11143086" y="2992025"/>
              <a:ext cx="171782" cy="766408"/>
            </a:xfrm>
            <a:prstGeom prst="rect">
              <a:avLst/>
            </a:prstGeom>
          </p:spPr>
        </p:pic>
        <p:pic>
          <p:nvPicPr>
            <p:cNvPr id="72" name="Picture 71"/>
            <p:cNvPicPr>
              <a:picLocks noChangeAspect="1"/>
            </p:cNvPicPr>
            <p:nvPr/>
          </p:nvPicPr>
          <p:blipFill>
            <a:blip r:embed="rId9"/>
            <a:stretch>
              <a:fillRect/>
            </a:stretch>
          </p:blipFill>
          <p:spPr>
            <a:xfrm>
              <a:off x="11298520" y="3147459"/>
              <a:ext cx="171782" cy="766408"/>
            </a:xfrm>
            <a:prstGeom prst="rect">
              <a:avLst/>
            </a:prstGeom>
          </p:spPr>
        </p:pic>
        <p:pic>
          <p:nvPicPr>
            <p:cNvPr id="73" name="Picture 72"/>
            <p:cNvPicPr>
              <a:picLocks noChangeAspect="1"/>
            </p:cNvPicPr>
            <p:nvPr/>
          </p:nvPicPr>
          <p:blipFill>
            <a:blip r:embed="rId9"/>
            <a:stretch>
              <a:fillRect/>
            </a:stretch>
          </p:blipFill>
          <p:spPr>
            <a:xfrm>
              <a:off x="11453954" y="3302893"/>
              <a:ext cx="171782" cy="766408"/>
            </a:xfrm>
            <a:prstGeom prst="rect">
              <a:avLst/>
            </a:prstGeom>
          </p:spPr>
        </p:pic>
      </p:grpSp>
      <p:sp>
        <p:nvSpPr>
          <p:cNvPr id="76" name="TextBox 75"/>
          <p:cNvSpPr txBox="1"/>
          <p:nvPr/>
        </p:nvSpPr>
        <p:spPr>
          <a:xfrm>
            <a:off x="10065340" y="1371818"/>
            <a:ext cx="2276474" cy="153485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Shared file systems option – when your application is already built to use a SMB protocol</a:t>
            </a:r>
          </a:p>
        </p:txBody>
      </p:sp>
    </p:spTree>
    <p:extLst>
      <p:ext uri="{BB962C8B-B14F-4D97-AF65-F5344CB8AC3E}">
        <p14:creationId xmlns:p14="http://schemas.microsoft.com/office/powerpoint/2010/main" val="1606133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CISW002 - Building Solutions with Microsoft Business Analytics and AI</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436475" cy="77617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Redundancy and Location</a:t>
            </a:r>
          </a:p>
        </p:txBody>
      </p:sp>
      <p:sp>
        <p:nvSpPr>
          <p:cNvPr id="2" name="Rectangle 1"/>
          <p:cNvSpPr/>
          <p:nvPr/>
        </p:nvSpPr>
        <p:spPr>
          <a:xfrm>
            <a:off x="442015" y="956879"/>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LRS: </a:t>
            </a:r>
            <a:r>
              <a:rPr kumimoji="0" lang="en-US" sz="3599" b="0" i="0" u="none" strike="noStrike" kern="0" cap="none" spc="0" normalizeH="0" baseline="0" noProof="0" dirty="0">
                <a:ln>
                  <a:noFill/>
                </a:ln>
                <a:solidFill>
                  <a:sysClr val="windowText" lastClr="000000"/>
                </a:solidFill>
                <a:effectLst/>
                <a:uLnTx/>
                <a:uFillTx/>
              </a:rPr>
              <a:t>3 Copies, 1 Datacenter</a:t>
            </a:r>
          </a:p>
        </p:txBody>
      </p:sp>
      <p:pic>
        <p:nvPicPr>
          <p:cNvPr id="9" name="Picture 8"/>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7536" y="4084621"/>
            <a:ext cx="1700388" cy="1009033"/>
          </a:xfrm>
          <a:prstGeom prst="rect">
            <a:avLst/>
          </a:prstGeom>
        </p:spPr>
      </p:pic>
      <p:grpSp>
        <p:nvGrpSpPr>
          <p:cNvPr id="13" name="Group 12"/>
          <p:cNvGrpSpPr/>
          <p:nvPr/>
        </p:nvGrpSpPr>
        <p:grpSpPr>
          <a:xfrm>
            <a:off x="750441" y="3037495"/>
            <a:ext cx="1354579" cy="1047127"/>
            <a:chOff x="765950" y="1273023"/>
            <a:chExt cx="1354771" cy="1047275"/>
          </a:xfrm>
        </p:grpSpPr>
        <p:pic>
          <p:nvPicPr>
            <p:cNvPr id="1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483262" y="1109257"/>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GRS: </a:t>
            </a:r>
            <a:r>
              <a:rPr kumimoji="0" lang="en-US" sz="3599" b="0" i="0" u="none" strike="noStrike" kern="0" cap="none" spc="0" normalizeH="0" baseline="0" noProof="0" dirty="0">
                <a:ln>
                  <a:noFill/>
                </a:ln>
                <a:solidFill>
                  <a:sysClr val="windowText" lastClr="000000"/>
                </a:solidFill>
                <a:effectLst/>
                <a:uLnTx/>
                <a:uFillTx/>
              </a:rPr>
              <a:t>6 Copies, 2 Datacenters</a:t>
            </a:r>
          </a:p>
        </p:txBody>
      </p:sp>
      <p:pic>
        <p:nvPicPr>
          <p:cNvPr id="15" name="Picture 1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704512" y="4084621"/>
            <a:ext cx="1700388" cy="1009033"/>
          </a:xfrm>
          <a:prstGeom prst="rect">
            <a:avLst/>
          </a:prstGeom>
        </p:spPr>
      </p:pic>
      <p:grpSp>
        <p:nvGrpSpPr>
          <p:cNvPr id="16" name="Group 15"/>
          <p:cNvGrpSpPr/>
          <p:nvPr/>
        </p:nvGrpSpPr>
        <p:grpSpPr>
          <a:xfrm>
            <a:off x="3877418" y="3037495"/>
            <a:ext cx="1354579" cy="1047127"/>
            <a:chOff x="765950" y="1273023"/>
            <a:chExt cx="1354771" cy="1047275"/>
          </a:xfrm>
        </p:grpSpPr>
        <p:pic>
          <p:nvPicPr>
            <p:cNvPr id="17"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43341" y="4084621"/>
            <a:ext cx="1700388" cy="1009033"/>
          </a:xfrm>
          <a:prstGeom prst="rect">
            <a:avLst/>
          </a:prstGeom>
        </p:spPr>
      </p:pic>
      <p:grpSp>
        <p:nvGrpSpPr>
          <p:cNvPr id="21" name="Group 20"/>
          <p:cNvGrpSpPr/>
          <p:nvPr/>
        </p:nvGrpSpPr>
        <p:grpSpPr>
          <a:xfrm>
            <a:off x="6016248" y="3037495"/>
            <a:ext cx="1354579" cy="1047127"/>
            <a:chOff x="765950" y="1273023"/>
            <a:chExt cx="1354771" cy="1047275"/>
          </a:xfrm>
        </p:grpSpPr>
        <p:pic>
          <p:nvPicPr>
            <p:cNvPr id="2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ight Arrow 25"/>
          <p:cNvSpPr/>
          <p:nvPr/>
        </p:nvSpPr>
        <p:spPr>
          <a:xfrm>
            <a:off x="5404900" y="4589137"/>
            <a:ext cx="436607" cy="1825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8739968" y="1109258"/>
            <a:ext cx="3341030"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ZRS: </a:t>
            </a:r>
            <a:r>
              <a:rPr kumimoji="0" lang="en-US" sz="3599" b="0" i="0" u="none" strike="noStrike" kern="0" cap="none" spc="0" normalizeH="0" baseline="0" noProof="0" dirty="0">
                <a:ln>
                  <a:noFill/>
                </a:ln>
                <a:solidFill>
                  <a:sysClr val="windowText" lastClr="000000"/>
                </a:solidFill>
                <a:effectLst/>
                <a:uLnTx/>
                <a:uFillTx/>
              </a:rPr>
              <a:t>3 Copies, 2-3 Datacenters</a:t>
            </a:r>
          </a:p>
        </p:txBody>
      </p:sp>
      <p:pic>
        <p:nvPicPr>
          <p:cNvPr id="28" name="Picture 27"/>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241781" y="4084621"/>
            <a:ext cx="1700388" cy="1009033"/>
          </a:xfrm>
          <a:prstGeom prst="rect">
            <a:avLst/>
          </a:prstGeom>
        </p:spPr>
      </p:pic>
      <p:pic>
        <p:nvPicPr>
          <p:cNvPr id="3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8416521"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80610" y="4084621"/>
            <a:ext cx="1700388" cy="1009033"/>
          </a:xfrm>
          <a:prstGeom prst="rect">
            <a:avLst/>
          </a:prstGeom>
        </p:spPr>
      </p:pic>
      <p:pic>
        <p:nvPicPr>
          <p:cNvPr id="35"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555350"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flipV="1">
            <a:off x="9944004" y="4561846"/>
            <a:ext cx="436607" cy="2098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4" name="Picture 43"/>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10114" y="6165551"/>
            <a:ext cx="1089007" cy="646232"/>
          </a:xfrm>
          <a:prstGeom prst="rect">
            <a:avLst/>
          </a:prstGeom>
        </p:spPr>
      </p:pic>
      <p:pic>
        <p:nvPicPr>
          <p:cNvPr id="46"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917074" y="5490223"/>
            <a:ext cx="708575" cy="445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ight Arrow 48"/>
          <p:cNvSpPr/>
          <p:nvPr/>
        </p:nvSpPr>
        <p:spPr>
          <a:xfrm rot="1798053" flipV="1">
            <a:off x="9781337" y="5139387"/>
            <a:ext cx="1143110" cy="18652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Right Arrow 30"/>
          <p:cNvSpPr/>
          <p:nvPr/>
        </p:nvSpPr>
        <p:spPr>
          <a:xfrm rot="5400000">
            <a:off x="6150783" y="5424002"/>
            <a:ext cx="863752" cy="2030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518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animBg="1"/>
      <p:bldP spid="27" grpId="0"/>
      <p:bldP spid="38" grpId="0" animBg="1"/>
      <p:bldP spid="49"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8572" y="1414280"/>
            <a:ext cx="9952728" cy="3449866"/>
          </a:xfrm>
        </p:spPr>
        <p:txBody>
          <a:bodyPr/>
          <a:lstStyle/>
          <a:p>
            <a:r>
              <a:rPr lang="en-US" dirty="0"/>
              <a:t>Azure Portal</a:t>
            </a:r>
          </a:p>
          <a:p>
            <a:r>
              <a:rPr lang="en-US" dirty="0"/>
              <a:t>Azure PowerShell</a:t>
            </a:r>
          </a:p>
          <a:p>
            <a:r>
              <a:rPr lang="en-US" dirty="0"/>
              <a:t>Azure Command Line Interface (CLI)</a:t>
            </a:r>
          </a:p>
          <a:p>
            <a:r>
              <a:rPr lang="en-US" dirty="0"/>
              <a:t>Service Management REST API</a:t>
            </a:r>
          </a:p>
          <a:p>
            <a:r>
              <a:rPr lang="en-US" dirty="0"/>
              <a:t>Azure Storage Resource Provider REST API</a:t>
            </a:r>
          </a:p>
        </p:txBody>
      </p:sp>
      <p:sp>
        <p:nvSpPr>
          <p:cNvPr id="5" name="Title 1"/>
          <p:cNvSpPr txBox="1">
            <a:spLocks/>
          </p:cNvSpPr>
          <p:nvPr/>
        </p:nvSpPr>
        <p:spPr>
          <a:xfrm>
            <a:off x="-1" y="0"/>
            <a:ext cx="12436475" cy="85980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effectLst/>
                <a:latin typeface="+mj-lt"/>
                <a:cs typeface="Segoe UI" pitchFamily="34" charset="0"/>
              </a:defRPr>
            </a:lvl1pPr>
          </a:lstStyle>
          <a:p>
            <a:r>
              <a:rPr lang="en-US" dirty="0"/>
              <a:t>Creating and Managing Azure Storage</a:t>
            </a:r>
          </a:p>
        </p:txBody>
      </p:sp>
      <p:pic>
        <p:nvPicPr>
          <p:cNvPr id="6" name="Picture 5"/>
          <p:cNvPicPr>
            <a:picLocks noChangeAspect="1"/>
          </p:cNvPicPr>
          <p:nvPr/>
        </p:nvPicPr>
        <p:blipFill>
          <a:blip r:embed="rId3"/>
          <a:stretch>
            <a:fillRect/>
          </a:stretch>
        </p:blipFill>
        <p:spPr>
          <a:xfrm>
            <a:off x="8407609" y="4582975"/>
            <a:ext cx="3308257" cy="3308257"/>
          </a:xfrm>
          <a:prstGeom prst="rect">
            <a:avLst/>
          </a:prstGeom>
        </p:spPr>
      </p:pic>
    </p:spTree>
    <p:extLst>
      <p:ext uri="{BB962C8B-B14F-4D97-AF65-F5344CB8AC3E}">
        <p14:creationId xmlns:p14="http://schemas.microsoft.com/office/powerpoint/2010/main" val="26307519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Copy and view data on your storage account using AZCOPY</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5634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4616752" cy="750627"/>
          </a:xfrm>
        </p:spPr>
        <p:txBody>
          <a:bodyPr/>
          <a:lstStyle/>
          <a:p>
            <a:r>
              <a:rPr lang="en-US" dirty="0">
                <a:solidFill>
                  <a:schemeClr val="tx1"/>
                </a:solidFill>
              </a:rPr>
              <a:t>Introduction</a:t>
            </a:r>
          </a:p>
        </p:txBody>
      </p:sp>
      <p:sp>
        <p:nvSpPr>
          <p:cNvPr id="3" name="Text Placeholder 2"/>
          <p:cNvSpPr>
            <a:spLocks noGrp="1"/>
          </p:cNvSpPr>
          <p:nvPr>
            <p:ph sz="quarter" idx="4294967295"/>
          </p:nvPr>
        </p:nvSpPr>
        <p:spPr>
          <a:xfrm>
            <a:off x="0" y="1382713"/>
            <a:ext cx="5037138" cy="3791807"/>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67641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45089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Team Data Science Process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Microsoft Business Analytics and AI Platform</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Understand DevOps for Data Science Projects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Set up and Configure your Development Environments</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solidFill>
              <a:effectLst/>
              <a:uLnTx/>
              <a:uFillTx/>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2">
                    <a:lumMod val="75000"/>
                    <a:lumOff val="25000"/>
                  </a:scheme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1162594"/>
          </a:xfrm>
        </p:spPr>
        <p:txBody>
          <a:bodyPr vert="horz" wrap="square" lIns="146304" tIns="91440" rIns="146304" bIns="91440" rtlCol="0" anchor="t">
            <a:noAutofit/>
          </a:bodyPr>
          <a:lstStyle/>
          <a:p>
            <a:r>
              <a:rPr lang="en-US" dirty="0">
                <a:solidFill>
                  <a:schemeClr val="tx1"/>
                </a:solidFill>
              </a:rPr>
              <a:t>Understanding Microsoft Business Analytics &amp; AI</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0425665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46161"/>
          </a:xfrm>
        </p:spPr>
        <p:txBody>
          <a:bodyPr vert="horz" wrap="square" lIns="146304" tIns="91440" rIns="146304" bIns="91440" rtlCol="0" anchor="t">
            <a:noAutofit/>
          </a:bodyPr>
          <a:lstStyle/>
          <a:p>
            <a:r>
              <a:rPr lang="en-US" dirty="0">
                <a:solidFill>
                  <a:schemeClr val="tx1"/>
                </a:solidFill>
              </a:rPr>
              <a:t>Microsoft Business Analytics and AI in a Sentence:</a:t>
            </a:r>
          </a:p>
        </p:txBody>
      </p:sp>
      <p:sp>
        <p:nvSpPr>
          <p:cNvPr id="3" name="Rectangle 2"/>
          <p:cNvSpPr/>
          <p:nvPr/>
        </p:nvSpPr>
        <p:spPr>
          <a:xfrm>
            <a:off x="1354667" y="2258774"/>
            <a:ext cx="9919688" cy="3046988"/>
          </a:xfrm>
          <a:prstGeom prst="rect">
            <a:avLst/>
          </a:prstGeom>
        </p:spPr>
        <p:txBody>
          <a:bodyPr wrap="square">
            <a:spAutoFit/>
          </a:bodyPr>
          <a:lstStyle/>
          <a:p>
            <a:pPr lvl="0" defTabSz="914400">
              <a:defRPr/>
            </a:pPr>
            <a:r>
              <a:rPr lang="en-US" sz="4800" kern="0" dirty="0">
                <a:solidFill>
                  <a:srgbClr val="002864"/>
                </a:solidFill>
                <a:cs typeface="Times New Roman" panose="02020603050405020304" pitchFamily="18" charset="0"/>
              </a:rPr>
              <a:t>Microsoft Business Analytics and AI </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is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Platform</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and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Process</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to perform advanced analytics from start to finish</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4531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750627"/>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2803</Words>
  <Application>Microsoft Office PowerPoint</Application>
  <PresentationFormat>Custom</PresentationFormat>
  <Paragraphs>325</Paragraphs>
  <Slides>23</Slides>
  <Notes>23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23</vt:i4>
      </vt:variant>
    </vt:vector>
  </HeadingPairs>
  <TitlesOfParts>
    <vt:vector size="36" baseType="lpstr">
      <vt:lpstr>MS PGothic</vt:lpstr>
      <vt:lpstr>SimSun</vt:lpstr>
      <vt:lpstr>Arial</vt:lpstr>
      <vt:lpstr>Calibri</vt:lpstr>
      <vt:lpstr>Segoe UI</vt:lpstr>
      <vt:lpstr>Segoe UI Light</vt:lpstr>
      <vt:lpstr>Times New Roman</vt:lpstr>
      <vt:lpstr>Wingdings</vt:lpstr>
      <vt:lpstr>FY15 Enterprise identity theme</vt:lpstr>
      <vt:lpstr>1_WHITE TEMPLATE</vt:lpstr>
      <vt:lpstr>2_WHITE TEMPLATE</vt:lpstr>
      <vt:lpstr>3_WHITE TEMPLATE</vt:lpstr>
      <vt:lpstr>think-cell Slide</vt:lpstr>
      <vt:lpstr>PowerPoint Presentation</vt:lpstr>
      <vt:lpstr>Welcome!</vt:lpstr>
      <vt:lpstr>Introduction</vt:lpstr>
      <vt:lpstr>Lab:</vt:lpstr>
      <vt:lpstr>PowerPoint Presentation</vt:lpstr>
      <vt:lpstr>PowerPoint Presentation</vt:lpstr>
      <vt:lpstr>Understanding Microsoft Business Analytics &amp; AI</vt:lpstr>
      <vt:lpstr>Microsoft Business Analytics and AI in a Sentence:</vt:lpstr>
      <vt:lpstr>The Data Science Process and Platform</vt:lpstr>
      <vt:lpstr>The Team Data Science Process </vt:lpstr>
      <vt:lpstr>The Azure Platform for Analytics and AI</vt:lpstr>
      <vt:lpstr>DevOps for Data Science</vt:lpstr>
      <vt:lpstr>Azure DevOps for Advanced Analytics</vt:lpstr>
      <vt:lpstr>Lab:</vt:lpstr>
      <vt:lpstr>Setting up Your Development Environment</vt:lpstr>
      <vt:lpstr>Primary Development Tools:</vt:lpstr>
      <vt:lpstr>Azure Storage for Advanced Analytics</vt:lpstr>
      <vt:lpstr>Storage Architecture</vt:lpstr>
      <vt:lpstr>Storage Scenarios</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2017-09-18T14:36:15Z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2017-05-23T07:39:08.5175870-04:00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